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11"/>
  </p:notesMasterIdLst>
  <p:handoutMasterIdLst>
    <p:handoutMasterId r:id="rId12"/>
  </p:handoutMasterIdLst>
  <p:sldIdLst>
    <p:sldId id="2772" r:id="rId2"/>
    <p:sldId id="2894" r:id="rId3"/>
    <p:sldId id="2875" r:id="rId4"/>
    <p:sldId id="2888" r:id="rId5"/>
    <p:sldId id="2891" r:id="rId6"/>
    <p:sldId id="2889" r:id="rId7"/>
    <p:sldId id="2890" r:id="rId8"/>
    <p:sldId id="2892" r:id="rId9"/>
    <p:sldId id="2893" r:id="rId10"/>
  </p:sldIdLst>
  <p:sldSz cx="12192000" cy="6858000"/>
  <p:notesSz cx="6796088" cy="9925050"/>
  <p:embeddedFontLst>
    <p:embeddedFont>
      <p:font typeface="Cambria Math" panose="02040503050406030204" pitchFamily="18" charset="0"/>
      <p:regular r:id="rId13"/>
    </p:embeddedFont>
    <p:embeddedFont>
      <p:font typeface="Wingdings 3" panose="05040102010807070707" pitchFamily="18" charset="2"/>
      <p:regular r:id="rId14"/>
    </p:embeddedFont>
    <p:embeddedFont>
      <p:font typeface="Segoe UI" panose="020B0502040204020203" pitchFamily="34" charset="0"/>
      <p:regular r:id="rId15"/>
      <p:bold r:id="rId16"/>
      <p:italic r:id="rId17"/>
      <p:boldItalic r:id="rId18"/>
    </p:embeddedFont>
    <p:embeddedFont>
      <p:font typeface="Arial Rounded MT Bold" panose="020B0604020202020204" charset="0"/>
      <p:regular r:id="rId19"/>
      <p:bold r:id="rId2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B9BD5"/>
    <a:srgbClr val="ECECEC"/>
    <a:srgbClr val="063D79"/>
    <a:srgbClr val="003399"/>
    <a:srgbClr val="C00101"/>
    <a:srgbClr val="FFE4DD"/>
    <a:srgbClr val="003C7F"/>
    <a:srgbClr val="E8CFB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7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952351-557D-4DC4-9AE2-801C987D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Klicken um das Titelformat zu bearbeiten</a:t>
            </a:r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1F5394"/>
                </a:solidFill>
                <a:latin typeface="+mj-lt"/>
              </a:rPr>
              <a:t>Results for Continuous-Time GI/GI/1-∞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5.6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2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6295793" y="4510824"/>
            <a:ext cx="5715000" cy="16987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None/>
            </a:pPr>
            <a:r>
              <a:rPr lang="en-US" sz="1800" b="1" noProof="0" dirty="0">
                <a:solidFill>
                  <a:schemeClr val="accent5"/>
                </a:solidFill>
              </a:rPr>
              <a:t>5 	Analysis of Non-Markovian Systems</a:t>
            </a:r>
          </a:p>
          <a:p>
            <a:pPr marL="0" indent="0" defTabSz="268288">
              <a:buNone/>
            </a:pPr>
            <a:r>
              <a:rPr lang="en-US" sz="1600" b="1" noProof="0" dirty="0">
                <a:solidFill>
                  <a:schemeClr val="accent5"/>
                </a:solidFill>
              </a:rPr>
              <a:t>	</a:t>
            </a:r>
            <a:r>
              <a:rPr lang="en-US" sz="1600" noProof="0" dirty="0"/>
              <a:t>5.1 Discrete-Time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5.2 Method of Embedded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	5.2.1 Power Method for Numerical Derivation</a:t>
            </a:r>
          </a:p>
          <a:p>
            <a:pPr marL="0" indent="0" defTabSz="268288">
              <a:buNone/>
            </a:pPr>
            <a:r>
              <a:rPr lang="en-US" sz="1600" noProof="0" dirty="0"/>
              <a:t>		5.2.2 Notion of Embedding Times</a:t>
            </a:r>
          </a:p>
          <a:p>
            <a:pPr marL="0" indent="0" defTabSz="268288">
              <a:buNone/>
            </a:pPr>
            <a:r>
              <a:rPr lang="en-US" sz="1600" noProof="0" dirty="0"/>
              <a:t>		5.2.3 Kleinrock’s Result</a:t>
            </a:r>
          </a:p>
          <a:p>
            <a:pPr marL="0" indent="0" defTabSz="268288">
              <a:buNone/>
            </a:pPr>
            <a:endParaRPr lang="en-US" sz="1600" noProof="0" dirty="0"/>
          </a:p>
          <a:p>
            <a:pPr marL="0" indent="0" defTabSz="268288">
              <a:buNone/>
            </a:pPr>
            <a:r>
              <a:rPr lang="en-US" sz="1600" noProof="0" dirty="0"/>
              <a:t>	5.3 Delay System M/GI/1 </a:t>
            </a:r>
          </a:p>
          <a:p>
            <a:pPr marL="0" indent="0" defTabSz="268288">
              <a:buNone/>
            </a:pPr>
            <a:r>
              <a:rPr lang="en-US" sz="1600" noProof="0" dirty="0"/>
              <a:t>		5.3.1 Model Structure and Parameters</a:t>
            </a:r>
          </a:p>
          <a:p>
            <a:pPr marL="0" indent="0" defTabSz="268288">
              <a:buNone/>
            </a:pPr>
            <a:r>
              <a:rPr lang="en-US" sz="1600" noProof="0" dirty="0"/>
              <a:t>		5.3.2 Markov Chain and State Transition</a:t>
            </a:r>
          </a:p>
          <a:p>
            <a:pPr marL="0" indent="0" defTabSz="268288">
              <a:buNone/>
            </a:pPr>
            <a:r>
              <a:rPr lang="en-US" sz="1600" noProof="0" dirty="0"/>
              <a:t>		5.3.3 State Equation</a:t>
            </a:r>
          </a:p>
          <a:p>
            <a:pPr marL="0" indent="0" defTabSz="268288">
              <a:buNone/>
            </a:pPr>
            <a:r>
              <a:rPr lang="en-US" sz="1600" noProof="0" dirty="0"/>
              <a:t>		5.3.4 State Probabilities </a:t>
            </a:r>
          </a:p>
          <a:p>
            <a:pPr marL="0" indent="0" defTabSz="268288">
              <a:buNone/>
            </a:pPr>
            <a:r>
              <a:rPr lang="en-US" sz="1600" noProof="0" dirty="0"/>
              <a:t>		5.3.5 Delay Distribution</a:t>
            </a:r>
          </a:p>
          <a:p>
            <a:pPr marL="0" indent="0" defTabSz="268288">
              <a:buNone/>
            </a:pPr>
            <a:r>
              <a:rPr lang="en-US" sz="1600" noProof="0" dirty="0"/>
              <a:t>		5.3.6 Other System Characteristics </a:t>
            </a:r>
          </a:p>
          <a:p>
            <a:pPr marL="0" indent="0" defTabSz="268288">
              <a:buNone/>
            </a:pPr>
            <a:r>
              <a:rPr lang="en-US" sz="1600" noProof="0" dirty="0"/>
              <a:t>		5.3.7 State Probabilities at Arbitrary Time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715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 defTabSz="268288">
              <a:buNone/>
            </a:pPr>
            <a:r>
              <a:rPr lang="en-US" sz="1600" b="1" dirty="0">
                <a:solidFill>
                  <a:schemeClr val="accent5"/>
                </a:solidFill>
              </a:rPr>
              <a:t>	</a:t>
            </a:r>
            <a:r>
              <a:rPr lang="en-US" sz="1600" b="0" kern="0" dirty="0"/>
              <a:t>5.4 Delay System GI/M/1</a:t>
            </a:r>
          </a:p>
          <a:p>
            <a:pPr marL="0" indent="0" defTabSz="268288">
              <a:buNone/>
            </a:pPr>
            <a:r>
              <a:rPr lang="en-US" sz="1600" b="0" kern="0" dirty="0"/>
              <a:t>		5.4.1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5.4.2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5.4.3 State Probabilities</a:t>
            </a:r>
          </a:p>
          <a:p>
            <a:pPr marL="0" indent="0" defTabSz="268288">
              <a:buNone/>
            </a:pPr>
            <a:r>
              <a:rPr lang="en-US" sz="1600" b="0" kern="0" dirty="0"/>
              <a:t>		5.4.4 State Analysis with Geometric Approach</a:t>
            </a:r>
          </a:p>
          <a:p>
            <a:pPr marL="0" indent="0" defTabSz="268288">
              <a:buNone/>
            </a:pPr>
            <a:r>
              <a:rPr lang="en-US" sz="1600" b="0" kern="0" dirty="0"/>
              <a:t>		5.4.5 Waiting Time Distribution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5.5 Model with Batch Service and Threshold Control</a:t>
            </a:r>
          </a:p>
          <a:p>
            <a:pPr marL="0" indent="0" defTabSz="268288">
              <a:buNone/>
            </a:pPr>
            <a:r>
              <a:rPr lang="en-US" sz="1600" b="0" kern="0" dirty="0"/>
              <a:t>		5.5.1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5.5.2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5.5.3 State Probabilities and System Characteristics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5.6 Results for Continuous-Time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5.6.1 Characteristics of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5.6.2 Lindley Integral Eq. GI/GI/1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5.6.3 Kingman’s Approximation of Mean Waiting Times</a:t>
            </a:r>
          </a:p>
        </p:txBody>
      </p:sp>
    </p:spTree>
    <p:extLst>
      <p:ext uri="{BB962C8B-B14F-4D97-AF65-F5344CB8AC3E}">
        <p14:creationId xmlns:p14="http://schemas.microsoft.com/office/powerpoint/2010/main" val="155084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A13C295-DC02-4F86-BDAD-AEB1DE96C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1" r="4760"/>
          <a:stretch/>
        </p:blipFill>
        <p:spPr>
          <a:xfrm>
            <a:off x="6488151" y="2137316"/>
            <a:ext cx="5715000" cy="33753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3DC72D6-B2C2-49D3-9240-884D7ADD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GI/GI/1 Delay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A64075-0794-487B-A590-A930798E5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5"/>
                    </a:solidFill>
                  </a:rPr>
                  <a:t>Stability condition 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Utilization</a:t>
                </a:r>
                <a:r>
                  <a:rPr lang="en-US" dirty="0"/>
                  <a:t> of the server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that </a:t>
                </a:r>
                <a:r>
                  <a:rPr lang="en-US" b="1" dirty="0">
                    <a:solidFill>
                      <a:schemeClr val="accent5"/>
                    </a:solidFill>
                  </a:rPr>
                  <a:t>server is idle </a:t>
                </a:r>
                <a:r>
                  <a:rPr lang="en-US" dirty="0"/>
                  <a:t>= </a:t>
                </a:r>
                <a:br>
                  <a:rPr lang="en-US" dirty="0"/>
                </a:br>
                <a:r>
                  <a:rPr lang="en-US" dirty="0"/>
                  <a:t>server is empty at arbitrary point in time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System state from perspective of arrivals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A64075-0794-487B-A590-A930798E5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B0C3E2-C706-495E-8B96-54A437D5F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06D3BE-67CF-4D84-8DA4-AA11C5804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685800"/>
            <a:ext cx="2919369" cy="8221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5CB899C-3BF2-4668-BC0B-950697AB9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25"/>
          <a:stretch/>
        </p:blipFill>
        <p:spPr>
          <a:xfrm>
            <a:off x="458129" y="3151418"/>
            <a:ext cx="4697835" cy="67356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8EC7C5A-B2B3-47CC-8A46-35B8CEAAB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45" y="4591027"/>
            <a:ext cx="5570290" cy="6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8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C72D6-B2C2-49D3-9240-884D7ADD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GI/GI/1 Delay Systems (f.)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A64075-0794-487B-A590-A930798E5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5"/>
                    </a:solidFill>
                  </a:rPr>
                  <a:t>Waiting probability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Mean number of customers in the system due to Little’s law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Mean waiting time</a:t>
                </a:r>
              </a:p>
              <a:p>
                <a:endParaRPr lang="en-US" dirty="0"/>
              </a:p>
              <a:p>
                <a:r>
                  <a:rPr lang="en-US" dirty="0"/>
                  <a:t>Note: There are no simple equations available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Solution of Lindley integral equation required to derive those characteristics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A64075-0794-487B-A590-A930798E5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B0C3E2-C706-495E-8B96-54A437D5F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5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9C4F5C8-5C99-4EA2-B564-261EADF2A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/>
          <a:stretch/>
        </p:blipFill>
        <p:spPr>
          <a:xfrm>
            <a:off x="2971800" y="838200"/>
            <a:ext cx="4395831" cy="6723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28B5EE-B71F-41B6-89C3-2D667636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81200"/>
            <a:ext cx="2852257" cy="4530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CB4CCA-B471-421D-8D94-A49624045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644817"/>
            <a:ext cx="3254928" cy="5201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1313433-DBC3-46A1-9DC9-497313CE5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648200"/>
            <a:ext cx="3422708" cy="461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D4616F-C0CA-4222-BD1D-45542A05B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203450"/>
            <a:ext cx="4429387" cy="5285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992AE15-3B55-4466-B327-B1A688449343}"/>
              </a:ext>
            </a:extLst>
          </p:cNvPr>
          <p:cNvSpPr txBox="1"/>
          <p:nvPr/>
        </p:nvSpPr>
        <p:spPr>
          <a:xfrm>
            <a:off x="5791200" y="4716293"/>
            <a:ext cx="298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+mn-lt"/>
              </a:rPr>
              <a:t>derivation of waiting times for discrete-time GI/GI/1 queue</a:t>
            </a:r>
          </a:p>
        </p:txBody>
      </p:sp>
    </p:spTree>
    <p:extLst>
      <p:ext uri="{BB962C8B-B14F-4D97-AF65-F5344CB8AC3E}">
        <p14:creationId xmlns:p14="http://schemas.microsoft.com/office/powerpoint/2010/main" val="210988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4068A-723C-48FF-9373-6364E882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Lindley Integral Equation for GI/GI/1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8EED36C-ADB1-442B-A5FA-7699601FA3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353800" cy="5105400"/>
              </a:xfrm>
            </p:spPr>
            <p:txBody>
              <a:bodyPr/>
              <a:lstStyle/>
              <a:p>
                <a:r>
                  <a:rPr lang="en-US" dirty="0"/>
                  <a:t>For a GI/GI/1 system under stationary conditions, the following functional relationship for the waiting time distribution function are obtained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chemeClr val="accent5"/>
                    </a:solidFill>
                  </a:rPr>
                  <a:t>Lindley integral equation</a:t>
                </a: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System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r.v.</a:t>
                </a:r>
                <a:r>
                  <a:rPr lang="en-US" dirty="0"/>
                  <a:t>) contains all parameters of stochastic process of GI/GI/1 queue</a:t>
                </a:r>
              </a:p>
              <a:p>
                <a:endParaRPr lang="en-US" dirty="0"/>
              </a:p>
              <a:p>
                <a:r>
                  <a:rPr lang="en-US" dirty="0"/>
                  <a:t>Probability density function 		   	Compact notation 	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						with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8EED36C-ADB1-442B-A5FA-7699601FA3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353800" cy="5105400"/>
              </a:xfrm>
              <a:blipFill>
                <a:blip r:embed="rId2"/>
                <a:stretch>
                  <a:fillRect l="-215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608F0D-B0EA-451B-8665-D732374ED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AEF200-16CF-4D34-B08D-00E26AD0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422" y="1828800"/>
            <a:ext cx="3691156" cy="15100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042211C-2A92-4E85-9B8D-36DD6E617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519161"/>
            <a:ext cx="4664279" cy="183718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4AAA7A5-EE78-4E7D-AD3C-D8414B338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17"/>
          <a:stretch/>
        </p:blipFill>
        <p:spPr>
          <a:xfrm>
            <a:off x="8135225" y="4047178"/>
            <a:ext cx="2483141" cy="590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8504985-B10B-406B-A9DC-821056963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927" y="4609240"/>
            <a:ext cx="3791824" cy="18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8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8F72E-C71B-4CA1-AAAD-54A0911D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Kingman’s Approximation of Mean Waiting Times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95F155-F0CF-4E5B-BA40-A28CA126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Kingman provides an </a:t>
            </a:r>
            <a:r>
              <a:rPr lang="en-US" b="1" dirty="0">
                <a:solidFill>
                  <a:schemeClr val="accent5"/>
                </a:solidFill>
              </a:rPr>
              <a:t>approximation</a:t>
            </a:r>
            <a:r>
              <a:rPr lang="en-US" dirty="0"/>
              <a:t> for the mean waiting time: </a:t>
            </a:r>
            <a:r>
              <a:rPr lang="en-US" b="1" dirty="0">
                <a:solidFill>
                  <a:schemeClr val="accent5"/>
                </a:solidFill>
              </a:rPr>
              <a:t>Kingman’s formula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a Poisson process, Kingman’s formula is exact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Tighter upper bound </a:t>
            </a:r>
            <a:r>
              <a:rPr lang="en-US" dirty="0"/>
              <a:t>of the mean waiting time is provided by Daley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Difference between upper bound and approximated mean</a:t>
            </a:r>
          </a:p>
          <a:p>
            <a:endParaRPr lang="en-US" dirty="0"/>
          </a:p>
          <a:p>
            <a:r>
              <a:rPr lang="en-US" dirty="0"/>
              <a:t>Relative difference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21578E-A38F-4AEC-ACFE-89891931E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84D7E0-4423-4200-8BCC-6D1C3ACA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95" y="1371600"/>
            <a:ext cx="4865615" cy="6711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AAD177-B49C-4554-A78D-894F4AD2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472" y="2127096"/>
            <a:ext cx="4362275" cy="9311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2340A5-9D16-4880-AF51-93F9AE94C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553087"/>
            <a:ext cx="4228051" cy="9563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894B1B2-E168-48F9-8ED4-2EC5D9314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727" y="4375071"/>
            <a:ext cx="2382473" cy="6291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F3D013-90D3-4CFA-B36F-1C1071B11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5016616"/>
            <a:ext cx="3456264" cy="9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1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CCB6C-ABA4-4B02-9B2E-4624DD0F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Kingman’s Approximation and Tight Upper Bounds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22DC02B-A93A-4811-8D41-DF118A856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3269" y="911590"/>
            <a:ext cx="8944207" cy="503481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E57FE8-9C29-43DC-BAF1-F12EBA0B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84059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656B9-702F-409D-A6CE-1BD85D36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Difference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C049289-42DB-42E1-8F80-670DEB0B4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976" y="927123"/>
            <a:ext cx="8889020" cy="500375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CFA3F6-61C7-4DD7-A32A-9D30F7166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63184E-C74A-467C-9F99-9A68E78A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3810000"/>
            <a:ext cx="3456264" cy="9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76104"/>
      </p:ext>
    </p:extLst>
  </p:cSld>
  <p:clrMapOvr>
    <a:masterClrMapping/>
  </p:clrMapOvr>
</p:sld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609</Words>
  <Application>Microsoft Office PowerPoint</Application>
  <PresentationFormat>Breitbild</PresentationFormat>
  <Paragraphs>101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Wingdings</vt:lpstr>
      <vt:lpstr>Arial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PowerPoint-Präsentation</vt:lpstr>
      <vt:lpstr>Disclaimer and Copyright Notice</vt:lpstr>
      <vt:lpstr>Chapter 5</vt:lpstr>
      <vt:lpstr>Characteristics of GI/GI/1 Delay Systems</vt:lpstr>
      <vt:lpstr>Characteristics of GI/GI/1 Delay Systems (f.)</vt:lpstr>
      <vt:lpstr>Lindley Integral Equation for GI/GI/1 Systems</vt:lpstr>
      <vt:lpstr>Kingman’s Approximation of Mean Waiting Times</vt:lpstr>
      <vt:lpstr>Kingman’s Approximation and Tight Upper Bounds</vt:lpstr>
      <vt:lpstr>Relative Difference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Leere Vorlage</dc:title>
  <dc:creator>tobias.hossfeld@uni-wuerzburg.de</dc:creator>
  <cp:lastModifiedBy>Tobias Hoßfeld</cp:lastModifiedBy>
  <cp:revision>920</cp:revision>
  <dcterms:created xsi:type="dcterms:W3CDTF">2011-01-08T01:15:19Z</dcterms:created>
  <dcterms:modified xsi:type="dcterms:W3CDTF">2022-05-05T09:27:18Z</dcterms:modified>
</cp:coreProperties>
</file>